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2"/>
  </p:notesMasterIdLst>
  <p:handoutMasterIdLst>
    <p:handoutMasterId r:id="rId13"/>
  </p:handoutMasterIdLst>
  <p:sldIdLst>
    <p:sldId id="317" r:id="rId5"/>
    <p:sldId id="307" r:id="rId6"/>
    <p:sldId id="308" r:id="rId7"/>
    <p:sldId id="278" r:id="rId8"/>
    <p:sldId id="309" r:id="rId9"/>
    <p:sldId id="263" r:id="rId10"/>
    <p:sldId id="30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A58"/>
    <a:srgbClr val="505A47"/>
    <a:srgbClr val="D1D8B7"/>
    <a:srgbClr val="A09D79"/>
    <a:srgbClr val="AD5C4D"/>
    <a:srgbClr val="543E35"/>
    <a:srgbClr val="637700"/>
    <a:srgbClr val="FFF4ED"/>
    <a:srgbClr val="5E6A7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405" autoAdjust="0"/>
  </p:normalViewPr>
  <p:slideViewPr>
    <p:cSldViewPr snapToGrid="0">
      <p:cViewPr varScale="1">
        <p:scale>
          <a:sx n="70" d="100"/>
          <a:sy n="70" d="100"/>
        </p:scale>
        <p:origin x="1166" y="278"/>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sholofelo Motsi" userId="309a5e1f63fef669" providerId="LiveId" clId="{2B71D3FA-08E6-4F4B-B182-8E0395032863}"/>
    <pc:docChg chg="modSld">
      <pc:chgData name="Tsholofelo Motsi" userId="309a5e1f63fef669" providerId="LiveId" clId="{2B71D3FA-08E6-4F4B-B182-8E0395032863}" dt="2026-02-11T16:58:55.079" v="11" actId="20577"/>
      <pc:docMkLst>
        <pc:docMk/>
      </pc:docMkLst>
      <pc:sldChg chg="modSp mod">
        <pc:chgData name="Tsholofelo Motsi" userId="309a5e1f63fef669" providerId="LiveId" clId="{2B71D3FA-08E6-4F4B-B182-8E0395032863}" dt="2026-02-11T16:58:55.079" v="11" actId="20577"/>
        <pc:sldMkLst>
          <pc:docMk/>
          <pc:sldMk cId="2188828507" sldId="304"/>
        </pc:sldMkLst>
        <pc:spChg chg="mod">
          <ac:chgData name="Tsholofelo Motsi" userId="309a5e1f63fef669" providerId="LiveId" clId="{2B71D3FA-08E6-4F4B-B182-8E0395032863}" dt="2026-02-11T16:58:55.079" v="11" actId="20577"/>
          <ac:spMkLst>
            <pc:docMk/>
            <pc:sldMk cId="2188828507" sldId="304"/>
            <ac:spMk id="5" creationId="{A773EF65-3C54-77A1-B22B-B3DD17AA4CC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2/11/2026</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2/11/2026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1467541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1473721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674091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87366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230813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4105550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2278216" y="664029"/>
            <a:ext cx="7635567" cy="2270336"/>
          </a:xfrm>
        </p:spPr>
        <p:txBody>
          <a:bodyPr anchor="ctr"/>
          <a:lstStyle/>
          <a:p>
            <a:r>
              <a:rPr lang="en-US" sz="6600" dirty="0"/>
              <a:t>ARTSY FARTSY</a:t>
            </a:r>
          </a:p>
        </p:txBody>
      </p:sp>
      <p:sp>
        <p:nvSpPr>
          <p:cNvPr id="2" name="TextBox 1">
            <a:extLst>
              <a:ext uri="{FF2B5EF4-FFF2-40B4-BE49-F238E27FC236}">
                <a16:creationId xmlns:a16="http://schemas.microsoft.com/office/drawing/2014/main" id="{71C258A4-DB4C-474F-6AFF-0F362401D42E}"/>
              </a:ext>
            </a:extLst>
          </p:cNvPr>
          <p:cNvSpPr txBox="1"/>
          <p:nvPr/>
        </p:nvSpPr>
        <p:spPr>
          <a:xfrm>
            <a:off x="4648200" y="2260117"/>
            <a:ext cx="3450772" cy="523220"/>
          </a:xfrm>
          <a:prstGeom prst="rect">
            <a:avLst/>
          </a:prstGeom>
          <a:noFill/>
        </p:spPr>
        <p:txBody>
          <a:bodyPr wrap="square" rtlCol="0">
            <a:spAutoFit/>
          </a:bodyPr>
          <a:lstStyle/>
          <a:p>
            <a:r>
              <a:rPr lang="en-GB" sz="2800" b="1" dirty="0"/>
              <a:t>COMPANY PROFILE</a:t>
            </a:r>
            <a:endParaRPr lang="en-ZA" sz="2800" b="1" dirty="0"/>
          </a:p>
        </p:txBody>
      </p:sp>
      <p:pic>
        <p:nvPicPr>
          <p:cNvPr id="5" name="Picture 4" descr="A logo for a painting company&#10;&#10;AI-generated content may be incorrect.">
            <a:extLst>
              <a:ext uri="{FF2B5EF4-FFF2-40B4-BE49-F238E27FC236}">
                <a16:creationId xmlns:a16="http://schemas.microsoft.com/office/drawing/2014/main" id="{F1F6D170-B577-FE30-12DE-279511D550C8}"/>
              </a:ext>
            </a:extLst>
          </p:cNvPr>
          <p:cNvPicPr>
            <a:picLocks noChangeAspect="1"/>
          </p:cNvPicPr>
          <p:nvPr/>
        </p:nvPicPr>
        <p:blipFill>
          <a:blip r:embed="rId3"/>
          <a:stretch>
            <a:fillRect/>
          </a:stretch>
        </p:blipFill>
        <p:spPr>
          <a:xfrm>
            <a:off x="4787817" y="3069772"/>
            <a:ext cx="2917596" cy="27290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3816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01467" y="914400"/>
            <a:ext cx="5641848" cy="5029200"/>
          </a:xfrm>
        </p:spPr>
        <p:txBody>
          <a:bodyPr/>
          <a:lstStyle/>
          <a:p>
            <a:r>
              <a:rPr lang="en-US" dirty="0"/>
              <a:t>CONTENTS</a:t>
            </a:r>
          </a:p>
        </p:txBody>
      </p:sp>
      <p:graphicFrame>
        <p:nvGraphicFramePr>
          <p:cNvPr id="6" name="Table 4">
            <a:extLst>
              <a:ext uri="{FF2B5EF4-FFF2-40B4-BE49-F238E27FC236}">
                <a16:creationId xmlns:a16="http://schemas.microsoft.com/office/drawing/2014/main" id="{0D6FB95E-6987-A57C-3663-3FD6F6FAC24E}"/>
              </a:ext>
            </a:extLst>
          </p:cNvPr>
          <p:cNvGraphicFramePr>
            <a:graphicFrameLocks noGrp="1"/>
          </p:cNvGraphicFramePr>
          <p:nvPr>
            <p:ph idx="1"/>
            <p:extLst>
              <p:ext uri="{D42A27DB-BD31-4B8C-83A1-F6EECF244321}">
                <p14:modId xmlns:p14="http://schemas.microsoft.com/office/powerpoint/2010/main" val="1600453059"/>
              </p:ext>
            </p:extLst>
          </p:nvPr>
        </p:nvGraphicFramePr>
        <p:xfrm>
          <a:off x="7389375" y="914400"/>
          <a:ext cx="4190999" cy="4574656"/>
        </p:xfrm>
        <a:graphic>
          <a:graphicData uri="http://schemas.openxmlformats.org/drawingml/2006/table">
            <a:tbl>
              <a:tblPr firstRow="1" bandRow="1"/>
              <a:tblGrid>
                <a:gridCol w="4190999">
                  <a:extLst>
                    <a:ext uri="{9D8B030D-6E8A-4147-A177-3AD203B41FA5}">
                      <a16:colId xmlns:a16="http://schemas.microsoft.com/office/drawing/2014/main" val="1563570424"/>
                    </a:ext>
                  </a:extLst>
                </a:gridCol>
              </a:tblGrid>
              <a:tr h="78279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dirty="0">
                          <a:latin typeface="+mn-lt"/>
                          <a:cs typeface="Gill Sans Light" panose="020B0302020104020203" pitchFamily="34" charset="-79"/>
                        </a:rPr>
                        <a:t>ABOUT US</a:t>
                      </a:r>
                    </a:p>
                  </a:txBody>
                  <a:tcP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979008">
                <a:tc>
                  <a:txBody>
                    <a:bodyPr/>
                    <a:lstStyle/>
                    <a:p>
                      <a:pPr algn="r"/>
                      <a:r>
                        <a:rPr lang="en-US" sz="2400" b="0" dirty="0"/>
                        <a:t>OUR PRODUCTS</a:t>
                      </a:r>
                    </a:p>
                    <a:p>
                      <a:pPr algn="r"/>
                      <a:endParaRPr lang="en-US" sz="2400" b="0" dirty="0"/>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998987">
                <a:tc>
                  <a:txBody>
                    <a:bodyPr/>
                    <a:lstStyle/>
                    <a:p>
                      <a:pPr marL="0" algn="r" defTabSz="914400" rtl="0" eaLnBrk="1" latinLnBrk="0" hangingPunct="1"/>
                      <a:r>
                        <a:rPr lang="en-US" sz="2400" b="0" kern="1200" dirty="0">
                          <a:solidFill>
                            <a:schemeClr val="tx1"/>
                          </a:solidFill>
                          <a:latin typeface="+mn-lt"/>
                          <a:ea typeface="+mn-ea"/>
                          <a:cs typeface="+mn-cs"/>
                        </a:rPr>
                        <a:t>OUR VISION AND MISSION</a:t>
                      </a:r>
                    </a:p>
                    <a:p>
                      <a:pPr marL="0" algn="r" defTabSz="914400" rtl="0" eaLnBrk="1" latinLnBrk="0" hangingPunct="1"/>
                      <a:endParaRPr lang="en-US" sz="2400" b="0" kern="1200" dirty="0">
                        <a:solidFill>
                          <a:schemeClr val="tx1"/>
                        </a:solidFill>
                        <a:latin typeface="+mn-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95902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0" dirty="0"/>
                        <a:t>HOW WE OPERATE</a:t>
                      </a:r>
                    </a:p>
                    <a:p>
                      <a:pPr marL="0" algn="r" defTabSz="914400" rtl="0" eaLnBrk="1" latinLnBrk="0" hangingPunct="1"/>
                      <a:r>
                        <a:rPr lang="en-US" sz="2400" b="0" kern="1200" dirty="0">
                          <a:solidFill>
                            <a:schemeClr val="tx1"/>
                          </a:solidFill>
                          <a:latin typeface="+mj-lt"/>
                          <a:ea typeface="+mn-ea"/>
                          <a:cs typeface="+mn-cs"/>
                        </a:rPr>
                        <a:t> </a:t>
                      </a: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854835">
                <a:tc>
                  <a:txBody>
                    <a:bodyPr/>
                    <a:lstStyle/>
                    <a:p>
                      <a:pPr marL="0" algn="r" defTabSz="914400" rtl="0" eaLnBrk="1" latinLnBrk="0" hangingPunct="1"/>
                      <a:r>
                        <a:rPr lang="en-US" sz="2400" b="0" kern="1200" dirty="0">
                          <a:solidFill>
                            <a:schemeClr val="tx1"/>
                          </a:solidFill>
                          <a:latin typeface="+mn-lt"/>
                          <a:ea typeface="+mn-ea"/>
                          <a:cs typeface="Gill Sans Light" panose="020B0302020104020203" pitchFamily="34" charset="-79"/>
                        </a:rPr>
                        <a:t>CONTACT US</a:t>
                      </a:r>
                    </a:p>
                    <a:p>
                      <a:pPr marL="0" algn="r" defTabSz="914400" rtl="0" eaLnBrk="1" latinLnBrk="0" hangingPunct="1"/>
                      <a:endParaRPr lang="en-US" sz="2400" b="0" kern="1200" dirty="0">
                        <a:solidFill>
                          <a:schemeClr val="tx1"/>
                        </a:solidFill>
                        <a:latin typeface="+mj-lt"/>
                        <a:ea typeface="+mn-ea"/>
                        <a:cs typeface="+mn-cs"/>
                      </a:endParaRPr>
                    </a:p>
                  </a:txBody>
                  <a:tcPr anchor="b">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spTree>
    <p:extLst>
      <p:ext uri="{BB962C8B-B14F-4D97-AF65-F5344CB8AC3E}">
        <p14:creationId xmlns:p14="http://schemas.microsoft.com/office/powerpoint/2010/main" val="586478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1340069" y="441435"/>
            <a:ext cx="3689131" cy="1150883"/>
          </a:xfrm>
        </p:spPr>
        <p:txBody>
          <a:bodyPr/>
          <a:lstStyle/>
          <a:p>
            <a:r>
              <a:rPr lang="en-US" dirty="0"/>
              <a:t>ABOUT US</a:t>
            </a:r>
          </a:p>
        </p:txBody>
      </p:sp>
      <p:pic>
        <p:nvPicPr>
          <p:cNvPr id="8" name="Picture Placeholder 21">
            <a:extLst>
              <a:ext uri="{FF2B5EF4-FFF2-40B4-BE49-F238E27FC236}">
                <a16:creationId xmlns:a16="http://schemas.microsoft.com/office/drawing/2014/main" id="{FFD2BD9F-962D-9BA5-14BE-C9CD52FEF9C7}"/>
              </a:ext>
            </a:extLst>
          </p:cNvPr>
          <p:cNvPicPr>
            <a:picLocks noGrp="1" noChangeAspect="1"/>
          </p:cNvPicPr>
          <p:nvPr>
            <p:ph type="pic" idx="1"/>
          </p:nvPr>
        </p:nvPicPr>
        <p:blipFill>
          <a:blip r:embed="rId3"/>
          <a:srcRect t="4162" b="4162"/>
          <a:stretch/>
        </p:blipFill>
        <p:spPr>
          <a:xfrm>
            <a:off x="7686432" y="0"/>
            <a:ext cx="4505568" cy="6195848"/>
          </a:xfrm>
        </p:spPr>
      </p:pic>
      <p:sp>
        <p:nvSpPr>
          <p:cNvPr id="5" name="TextBox 4">
            <a:extLst>
              <a:ext uri="{FF2B5EF4-FFF2-40B4-BE49-F238E27FC236}">
                <a16:creationId xmlns:a16="http://schemas.microsoft.com/office/drawing/2014/main" id="{BCEDDE19-68AB-A694-F0E8-0E84B3C08B79}"/>
              </a:ext>
            </a:extLst>
          </p:cNvPr>
          <p:cNvSpPr txBox="1"/>
          <p:nvPr/>
        </p:nvSpPr>
        <p:spPr>
          <a:xfrm>
            <a:off x="614855" y="1592318"/>
            <a:ext cx="5880538" cy="5262979"/>
          </a:xfrm>
          <a:prstGeom prst="rect">
            <a:avLst/>
          </a:prstGeom>
          <a:noFill/>
        </p:spPr>
        <p:txBody>
          <a:bodyPr wrap="square" rtlCol="0">
            <a:spAutoFit/>
          </a:bodyPr>
          <a:lstStyle/>
          <a:p>
            <a:r>
              <a:rPr lang="en-ZA" sz="2400" dirty="0"/>
              <a:t>Artsy </a:t>
            </a:r>
            <a:r>
              <a:rPr lang="en-ZA" sz="2400" dirty="0" err="1"/>
              <a:t>Fartsy</a:t>
            </a:r>
            <a:r>
              <a:rPr lang="en-ZA" sz="2400" dirty="0"/>
              <a:t> was born from Tsholofelo’s lifelong love for art and the desire to help others create something beautiful with their own hands. With every custom canvas, we hope to spark joy, confidence, and creativity.</a:t>
            </a:r>
          </a:p>
          <a:p>
            <a:endParaRPr lang="en-ZA" sz="2400" dirty="0"/>
          </a:p>
          <a:p>
            <a:r>
              <a:rPr lang="en-ZA" sz="2400" dirty="0"/>
              <a:t>Artsy </a:t>
            </a:r>
            <a:r>
              <a:rPr lang="en-ZA" sz="2400" dirty="0" err="1"/>
              <a:t>Fartsy</a:t>
            </a:r>
            <a:r>
              <a:rPr lang="en-ZA" sz="2400" dirty="0"/>
              <a:t> is a creative online business that was founded in 2025 by </a:t>
            </a:r>
            <a:r>
              <a:rPr lang="en-ZA" sz="2400" b="1" dirty="0"/>
              <a:t>Tsholofelo Motsi</a:t>
            </a:r>
            <a:r>
              <a:rPr lang="en-ZA" sz="2400" dirty="0"/>
              <a:t>, driven by a passion for arts, crafts, and the joy of accessible creativity. The company specialises in producing customised paint‑by‑numbers canvases that allow customers of all skill levels to create stunning, personalised artwork.</a:t>
            </a:r>
          </a:p>
          <a:p>
            <a:endParaRPr lang="en-ZA" sz="2400" dirty="0"/>
          </a:p>
        </p:txBody>
      </p:sp>
    </p:spTree>
    <p:extLst>
      <p:ext uri="{BB962C8B-B14F-4D97-AF65-F5344CB8AC3E}">
        <p14:creationId xmlns:p14="http://schemas.microsoft.com/office/powerpoint/2010/main" val="2222324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5906814" y="620531"/>
            <a:ext cx="5449824" cy="1024128"/>
          </a:xfrm>
        </p:spPr>
        <p:txBody>
          <a:bodyPr anchor="b"/>
          <a:lstStyle/>
          <a:p>
            <a:r>
              <a:rPr lang="en-US" dirty="0"/>
              <a:t>OUR PRODUCTS</a:t>
            </a:r>
          </a:p>
        </p:txBody>
      </p:sp>
      <p:pic>
        <p:nvPicPr>
          <p:cNvPr id="4" name="Picture Placeholder 3">
            <a:extLst>
              <a:ext uri="{FF2B5EF4-FFF2-40B4-BE49-F238E27FC236}">
                <a16:creationId xmlns:a16="http://schemas.microsoft.com/office/drawing/2014/main" id="{0DEBEDD0-2C97-CD36-23CF-99F082806824}"/>
              </a:ext>
            </a:extLst>
          </p:cNvPr>
          <p:cNvPicPr>
            <a:picLocks noGrp="1" noChangeAspect="1"/>
          </p:cNvPicPr>
          <p:nvPr>
            <p:ph type="pic" sz="quarter" idx="11"/>
          </p:nvPr>
        </p:nvPicPr>
        <p:blipFill>
          <a:blip r:embed="rId3"/>
          <a:srcRect t="6427" b="6427"/>
          <a:stretch/>
        </p:blipFill>
        <p:spPr>
          <a:xfrm>
            <a:off x="-1" y="261780"/>
            <a:ext cx="5046134" cy="6596220"/>
          </a:xfrm>
          <a:solidFill>
            <a:schemeClr val="tx1"/>
          </a:solidFill>
        </p:spPr>
      </p:pic>
      <p:sp>
        <p:nvSpPr>
          <p:cNvPr id="6" name="TextBox 5">
            <a:extLst>
              <a:ext uri="{FF2B5EF4-FFF2-40B4-BE49-F238E27FC236}">
                <a16:creationId xmlns:a16="http://schemas.microsoft.com/office/drawing/2014/main" id="{89D52340-381B-560E-2D8F-B7A9FD609B11}"/>
              </a:ext>
            </a:extLst>
          </p:cNvPr>
          <p:cNvSpPr txBox="1"/>
          <p:nvPr/>
        </p:nvSpPr>
        <p:spPr>
          <a:xfrm>
            <a:off x="6096000" y="1949637"/>
            <a:ext cx="5927835" cy="4524315"/>
          </a:xfrm>
          <a:prstGeom prst="rect">
            <a:avLst/>
          </a:prstGeom>
          <a:noFill/>
        </p:spPr>
        <p:txBody>
          <a:bodyPr wrap="square" rtlCol="0">
            <a:spAutoFit/>
          </a:bodyPr>
          <a:lstStyle/>
          <a:p>
            <a:r>
              <a:rPr lang="en-ZA" sz="2400" dirty="0"/>
              <a:t>Each custom order includes:</a:t>
            </a:r>
          </a:p>
          <a:p>
            <a:pPr marL="342900" lvl="0" indent="-342900">
              <a:buFont typeface="Arial" panose="020B0604020202020204" pitchFamily="34" charset="0"/>
              <a:buChar char="•"/>
            </a:pPr>
            <a:r>
              <a:rPr lang="en-ZA" sz="2400" dirty="0"/>
              <a:t>A framed canvas featuring a personalised paint‑by‑numbers design</a:t>
            </a:r>
          </a:p>
          <a:p>
            <a:pPr marL="342900" lvl="0" indent="-342900">
              <a:buFont typeface="Arial" panose="020B0604020202020204" pitchFamily="34" charset="0"/>
              <a:buChar char="•"/>
            </a:pPr>
            <a:r>
              <a:rPr lang="en-ZA" sz="2400" dirty="0"/>
              <a:t>3 high‑quality paint brushes suitable for fine, medium, and broad strokes</a:t>
            </a:r>
          </a:p>
          <a:p>
            <a:pPr marL="342900" lvl="0" indent="-342900">
              <a:buFont typeface="Arial" panose="020B0604020202020204" pitchFamily="34" charset="0"/>
              <a:buChar char="•"/>
            </a:pPr>
            <a:r>
              <a:rPr lang="en-ZA" sz="2400" dirty="0"/>
              <a:t>Up to 24 paint pots matched specifically to the customer’s design</a:t>
            </a:r>
          </a:p>
          <a:p>
            <a:endParaRPr lang="en-ZA" sz="2400" dirty="0"/>
          </a:p>
          <a:p>
            <a:r>
              <a:rPr lang="en-ZA" sz="2400" dirty="0"/>
              <a:t>Our focus is on providing a complete and enjoyable painting experience from start to finish.</a:t>
            </a:r>
          </a:p>
          <a:p>
            <a:endParaRPr lang="en-ZA" sz="2400" dirty="0"/>
          </a:p>
        </p:txBody>
      </p:sp>
    </p:spTree>
    <p:extLst>
      <p:ext uri="{BB962C8B-B14F-4D97-AF65-F5344CB8AC3E}">
        <p14:creationId xmlns:p14="http://schemas.microsoft.com/office/powerpoint/2010/main" val="520000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056289" y="547912"/>
            <a:ext cx="7534656" cy="914400"/>
          </a:xfrm>
        </p:spPr>
        <p:txBody>
          <a:bodyPr/>
          <a:lstStyle/>
          <a:p>
            <a:r>
              <a:rPr lang="en-US" sz="3600" dirty="0"/>
              <a:t>VISION AND MISSION</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914400" y="2039112"/>
            <a:ext cx="7150608" cy="3356576"/>
          </a:xfrm>
        </p:spPr>
        <p:txBody>
          <a:bodyPr>
            <a:normAutofit lnSpcReduction="10000"/>
          </a:bodyPr>
          <a:lstStyle/>
          <a:p>
            <a:pPr marL="0" indent="0">
              <a:buNone/>
            </a:pPr>
            <a:r>
              <a:rPr lang="en-ZA" sz="2400" b="1" dirty="0"/>
              <a:t>Vision</a:t>
            </a:r>
            <a:endParaRPr lang="en-ZA" sz="2400" dirty="0"/>
          </a:p>
          <a:p>
            <a:pPr marL="0" indent="0">
              <a:buNone/>
            </a:pPr>
            <a:r>
              <a:rPr lang="en-ZA" sz="2400" dirty="0"/>
              <a:t>To become South Africa’s leading brand for customised paint‑by‑numbers art kits, encouraging self‑expression and fostering a love for art in people of all ages.</a:t>
            </a:r>
          </a:p>
          <a:p>
            <a:pPr marL="0" indent="0">
              <a:buNone/>
            </a:pPr>
            <a:endParaRPr lang="en-ZA" sz="2400" dirty="0"/>
          </a:p>
          <a:p>
            <a:pPr marL="0" indent="0">
              <a:buNone/>
            </a:pPr>
            <a:r>
              <a:rPr lang="en-ZA" sz="2400" b="1" dirty="0"/>
              <a:t>Mission</a:t>
            </a:r>
            <a:endParaRPr lang="en-ZA" sz="2400" dirty="0"/>
          </a:p>
          <a:p>
            <a:pPr marL="0" indent="0">
              <a:buNone/>
            </a:pPr>
            <a:r>
              <a:rPr lang="en-ZA" sz="2400" dirty="0"/>
              <a:t>To inspire creativity and bring personalised art into everyday spaces by making painting simple, enjoyable, and accessible.</a:t>
            </a:r>
          </a:p>
          <a:p>
            <a:pPr marL="0" indent="0">
              <a:buNone/>
            </a:pPr>
            <a:endParaRPr lang="en-ZA" sz="2400" dirty="0"/>
          </a:p>
        </p:txBody>
      </p:sp>
    </p:spTree>
    <p:extLst>
      <p:ext uri="{BB962C8B-B14F-4D97-AF65-F5344CB8AC3E}">
        <p14:creationId xmlns:p14="http://schemas.microsoft.com/office/powerpoint/2010/main" val="196691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4367048" y="696275"/>
            <a:ext cx="7698828" cy="1062281"/>
          </a:xfrm>
        </p:spPr>
        <p:txBody>
          <a:bodyPr anchor="b"/>
          <a:lstStyle/>
          <a:p>
            <a:r>
              <a:rPr lang="en-US" dirty="0"/>
              <a:t>HOW  WE OPERATE</a:t>
            </a:r>
          </a:p>
        </p:txBody>
      </p:sp>
      <p:sp>
        <p:nvSpPr>
          <p:cNvPr id="4" name="TextBox 3">
            <a:extLst>
              <a:ext uri="{FF2B5EF4-FFF2-40B4-BE49-F238E27FC236}">
                <a16:creationId xmlns:a16="http://schemas.microsoft.com/office/drawing/2014/main" id="{C3693C9E-B32C-FBCF-76A4-FF2ED8E3D039}"/>
              </a:ext>
            </a:extLst>
          </p:cNvPr>
          <p:cNvSpPr txBox="1"/>
          <p:nvPr/>
        </p:nvSpPr>
        <p:spPr>
          <a:xfrm>
            <a:off x="5281447" y="2191407"/>
            <a:ext cx="6306207" cy="3970318"/>
          </a:xfrm>
          <a:prstGeom prst="rect">
            <a:avLst/>
          </a:prstGeom>
          <a:noFill/>
        </p:spPr>
        <p:txBody>
          <a:bodyPr wrap="square" rtlCol="0">
            <a:spAutoFit/>
          </a:bodyPr>
          <a:lstStyle/>
          <a:p>
            <a:r>
              <a:rPr lang="en-ZA" sz="2800" dirty="0"/>
              <a:t>Artsy </a:t>
            </a:r>
            <a:r>
              <a:rPr lang="en-ZA" sz="2800" dirty="0" err="1"/>
              <a:t>Fartsy</a:t>
            </a:r>
            <a:r>
              <a:rPr lang="en-ZA" sz="2800" dirty="0"/>
              <a:t> is run fully online, making it easy and convenient for customers to place orders and engage with the brand. We operate mainly through our vibrant social media platforms, where customers can browse previous work, place custom requests, and follow behind‑the‑scenes content.</a:t>
            </a:r>
          </a:p>
          <a:p>
            <a:endParaRPr lang="en-ZA" sz="2800" dirty="0"/>
          </a:p>
        </p:txBody>
      </p:sp>
      <p:pic>
        <p:nvPicPr>
          <p:cNvPr id="6" name="Picture 5" descr="A group of people sitting at a table">
            <a:extLst>
              <a:ext uri="{FF2B5EF4-FFF2-40B4-BE49-F238E27FC236}">
                <a16:creationId xmlns:a16="http://schemas.microsoft.com/office/drawing/2014/main" id="{66B570C9-A3E4-03D2-F18F-12224E7C8307}"/>
              </a:ext>
            </a:extLst>
          </p:cNvPr>
          <p:cNvPicPr>
            <a:picLocks noChangeAspect="1"/>
          </p:cNvPicPr>
          <p:nvPr/>
        </p:nvPicPr>
        <p:blipFill>
          <a:blip r:embed="rId3"/>
          <a:stretch>
            <a:fillRect/>
          </a:stretch>
        </p:blipFill>
        <p:spPr>
          <a:xfrm>
            <a:off x="1303284" y="315310"/>
            <a:ext cx="3310758" cy="496613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096717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DC0028-4150-0F89-E59C-F563C67F6CFD}"/>
              </a:ext>
            </a:extLst>
          </p:cNvPr>
          <p:cNvSpPr>
            <a:spLocks noGrp="1"/>
          </p:cNvSpPr>
          <p:nvPr>
            <p:ph type="ctrTitle"/>
          </p:nvPr>
        </p:nvSpPr>
        <p:spPr/>
        <p:txBody>
          <a:bodyPr/>
          <a:lstStyle/>
          <a:p>
            <a:r>
              <a:rPr lang="en-US" dirty="0"/>
              <a:t>thank you</a:t>
            </a:r>
          </a:p>
        </p:txBody>
      </p:sp>
      <p:sp>
        <p:nvSpPr>
          <p:cNvPr id="2" name="TextBox 1">
            <a:extLst>
              <a:ext uri="{FF2B5EF4-FFF2-40B4-BE49-F238E27FC236}">
                <a16:creationId xmlns:a16="http://schemas.microsoft.com/office/drawing/2014/main" id="{166FCB43-C312-3811-273E-11E6B69933CB}"/>
              </a:ext>
            </a:extLst>
          </p:cNvPr>
          <p:cNvSpPr txBox="1"/>
          <p:nvPr/>
        </p:nvSpPr>
        <p:spPr>
          <a:xfrm>
            <a:off x="6123800" y="693682"/>
            <a:ext cx="4445876" cy="830997"/>
          </a:xfrm>
          <a:prstGeom prst="rect">
            <a:avLst/>
          </a:prstGeom>
          <a:noFill/>
        </p:spPr>
        <p:txBody>
          <a:bodyPr wrap="square" rtlCol="0">
            <a:spAutoFit/>
          </a:bodyPr>
          <a:lstStyle/>
          <a:p>
            <a:r>
              <a:rPr lang="en-GB" sz="4800" dirty="0">
                <a:latin typeface="+mj-lt"/>
                <a:ea typeface="+mj-ea"/>
                <a:cs typeface="+mj-cs"/>
              </a:rPr>
              <a:t>CONTACT</a:t>
            </a:r>
            <a:r>
              <a:rPr lang="en-GB" dirty="0"/>
              <a:t> </a:t>
            </a:r>
            <a:r>
              <a:rPr lang="en-GB" sz="4800" dirty="0">
                <a:latin typeface="+mj-lt"/>
                <a:ea typeface="+mj-ea"/>
                <a:cs typeface="+mj-cs"/>
              </a:rPr>
              <a:t>US</a:t>
            </a:r>
            <a:endParaRPr lang="en-ZA" sz="4800" dirty="0">
              <a:latin typeface="+mj-lt"/>
              <a:ea typeface="+mj-ea"/>
              <a:cs typeface="+mj-cs"/>
            </a:endParaRPr>
          </a:p>
        </p:txBody>
      </p:sp>
      <p:sp>
        <p:nvSpPr>
          <p:cNvPr id="5" name="TextBox 4">
            <a:extLst>
              <a:ext uri="{FF2B5EF4-FFF2-40B4-BE49-F238E27FC236}">
                <a16:creationId xmlns:a16="http://schemas.microsoft.com/office/drawing/2014/main" id="{A773EF65-3C54-77A1-B22B-B3DD17AA4CCC}"/>
              </a:ext>
            </a:extLst>
          </p:cNvPr>
          <p:cNvSpPr txBox="1"/>
          <p:nvPr/>
        </p:nvSpPr>
        <p:spPr>
          <a:xfrm>
            <a:off x="6123800" y="1874728"/>
            <a:ext cx="5186855" cy="3108543"/>
          </a:xfrm>
          <a:prstGeom prst="rect">
            <a:avLst/>
          </a:prstGeom>
          <a:noFill/>
        </p:spPr>
        <p:txBody>
          <a:bodyPr wrap="square" rtlCol="0">
            <a:spAutoFit/>
          </a:bodyPr>
          <a:lstStyle/>
          <a:p>
            <a:r>
              <a:rPr lang="en-ZA" sz="2800" dirty="0"/>
              <a:t>E-mail: </a:t>
            </a:r>
            <a:r>
              <a:rPr lang="en-ZA" sz="2800" dirty="0" err="1"/>
              <a:t>artsyfartsy,pbn@gmail.com</a:t>
            </a:r>
            <a:endParaRPr lang="en-ZA" sz="2800" dirty="0"/>
          </a:p>
          <a:p>
            <a:pPr lvl="0"/>
            <a:endParaRPr lang="en-ZA" sz="2800" dirty="0"/>
          </a:p>
          <a:p>
            <a:pPr lvl="0"/>
            <a:r>
              <a:rPr lang="en-ZA" sz="2800"/>
              <a:t>WhatsApp: </a:t>
            </a:r>
            <a:r>
              <a:rPr lang="en-ZA" sz="2800" dirty="0"/>
              <a:t>070 362 4984</a:t>
            </a:r>
          </a:p>
          <a:p>
            <a:pPr lvl="0"/>
            <a:endParaRPr lang="en-ZA" sz="2800" dirty="0"/>
          </a:p>
          <a:p>
            <a:pPr lvl="0"/>
            <a:r>
              <a:rPr lang="en-ZA" sz="2800" dirty="0"/>
              <a:t>TikTok: @artsy_fartsy2025</a:t>
            </a:r>
          </a:p>
          <a:p>
            <a:pPr lvl="0"/>
            <a:endParaRPr lang="en-ZA" sz="2800" dirty="0"/>
          </a:p>
          <a:p>
            <a:pPr lvl="0"/>
            <a:r>
              <a:rPr lang="en-ZA" sz="2800" dirty="0"/>
              <a:t>Instagram: @artsy_fartsy2025</a:t>
            </a:r>
          </a:p>
        </p:txBody>
      </p:sp>
    </p:spTree>
    <p:extLst>
      <p:ext uri="{BB962C8B-B14F-4D97-AF65-F5344CB8AC3E}">
        <p14:creationId xmlns:p14="http://schemas.microsoft.com/office/powerpoint/2010/main" val="2188828507"/>
      </p:ext>
    </p:extLst>
  </p:cSld>
  <p:clrMapOvr>
    <a:masterClrMapping/>
  </p:clrMapOvr>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DF9CEC-52C2-4D14-B2F5-11176002A8B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3.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{A5A1B526-172B-43B3-BD9C-51A31B346A08}tf11964407_win32</Template>
  <TotalTime>135</TotalTime>
  <Words>330</Words>
  <Application>Microsoft Office PowerPoint</Application>
  <PresentationFormat>Widescreen</PresentationFormat>
  <Paragraphs>44</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Courier New</vt:lpstr>
      <vt:lpstr>Gill Sans Nova Light</vt:lpstr>
      <vt:lpstr>Sagona Book</vt:lpstr>
      <vt:lpstr>Custom</vt:lpstr>
      <vt:lpstr>ARTSY FARTSY</vt:lpstr>
      <vt:lpstr>CONTENTS</vt:lpstr>
      <vt:lpstr>ABOUT US</vt:lpstr>
      <vt:lpstr>OUR PRODUCTS</vt:lpstr>
      <vt:lpstr>VISION AND MISSION</vt:lpstr>
      <vt:lpstr>HOW  WE OPERATE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Tsholofelo Motsi</dc:creator>
  <cp:lastModifiedBy>Tsholofelo Motsi</cp:lastModifiedBy>
  <cp:revision>1</cp:revision>
  <dcterms:created xsi:type="dcterms:W3CDTF">2025-11-14T11:55:14Z</dcterms:created>
  <dcterms:modified xsi:type="dcterms:W3CDTF">2026-02-11T16:59:01Z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